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70" r:id="rId13"/>
    <p:sldId id="271" r:id="rId14"/>
    <p:sldId id="272" r:id="rId15"/>
    <p:sldId id="273" r:id="rId16"/>
    <p:sldId id="274" r:id="rId17"/>
    <p:sldId id="269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7622F247-E90D-465E-BA03-1B2FF8F59EC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5"/>
            <p14:sldId id="270"/>
            <p14:sldId id="271"/>
            <p14:sldId id="272"/>
            <p14:sldId id="273"/>
            <p14:sldId id="274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52"/>
    <a:srgbClr val="34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406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124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3783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E89E3D0-C6C1-49BE-9E30-2640D1989B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6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451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47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880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6867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77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95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50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F34AD94E-96FE-4D78-80C6-D05B19516A8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27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DAB6F878-F23B-4B7F-8F74-4746B8B1537E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F2226D8-3BD7-4928-A8DD-77A3CC6B8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6" r="17672"/>
          <a:stretch/>
        </p:blipFill>
        <p:spPr>
          <a:xfrm>
            <a:off x="5580992" y="0"/>
            <a:ext cx="4456387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E30C8E4-7CC4-4367-BFF8-E3513ABE5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4" r="2069"/>
          <a:stretch/>
        </p:blipFill>
        <p:spPr>
          <a:xfrm>
            <a:off x="7357241" y="0"/>
            <a:ext cx="4582512" cy="6858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C07B0A1-889C-4480-9989-0DE61EF591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17"/>
          <a:stretch/>
        </p:blipFill>
        <p:spPr>
          <a:xfrm>
            <a:off x="9207062" y="0"/>
            <a:ext cx="2984938" cy="6858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09A4F30-7287-4E3D-A834-7CD73C4DF5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93"/>
          <a:stretch/>
        </p:blipFill>
        <p:spPr>
          <a:xfrm>
            <a:off x="0" y="0"/>
            <a:ext cx="5328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4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195F7E9-5A4C-4CA8-AA88-F355491B7F8C}"/>
              </a:ext>
            </a:extLst>
          </p:cNvPr>
          <p:cNvSpPr txBox="1"/>
          <p:nvPr/>
        </p:nvSpPr>
        <p:spPr>
          <a:xfrm>
            <a:off x="737420" y="4682400"/>
            <a:ext cx="6921909" cy="166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pt-BR" sz="4800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PRINCIPAIS</a:t>
            </a:r>
          </a:p>
          <a:p>
            <a:pPr>
              <a:lnSpc>
                <a:spcPts val="6000"/>
              </a:lnSpc>
            </a:pPr>
            <a:r>
              <a:rPr lang="pt-BR" sz="72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CLIENTES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F3AF740-7F8A-490A-ACC4-250437C01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5714" cy="584127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8A95547-0B10-4CE2-9CA6-4D8E58BD19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42" r="3812"/>
          <a:stretch/>
        </p:blipFill>
        <p:spPr>
          <a:xfrm>
            <a:off x="5433134" y="0"/>
            <a:ext cx="6516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DDA9DAA-A66C-4CF5-8639-5EDF66AC3A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1"/>
          <a:stretch/>
        </p:blipFill>
        <p:spPr>
          <a:xfrm>
            <a:off x="10373032" y="0"/>
            <a:ext cx="1818968" cy="68580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64E2F31-8D31-4A1D-80B2-A9F60DA54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562" y="4186663"/>
            <a:ext cx="3693279" cy="2593595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034FBB3-B71B-4851-ADF7-548342635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348" y="-149560"/>
            <a:ext cx="4457676" cy="4798934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F160B67-B9BF-4F32-9335-B10CA9459E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59" y="1963965"/>
            <a:ext cx="3792389" cy="280721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3BD3E868-47DD-4D6F-A065-6BA4D6AA3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81" y="2777261"/>
            <a:ext cx="6135582" cy="400978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A34E50D-54E8-4B6E-B4AB-1BF05EC6CA8B}"/>
              </a:ext>
            </a:extLst>
          </p:cNvPr>
          <p:cNvSpPr txBox="1"/>
          <p:nvPr/>
        </p:nvSpPr>
        <p:spPr>
          <a:xfrm>
            <a:off x="823069" y="1034061"/>
            <a:ext cx="6514169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sz="54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PRODUTOS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2DB4F0-7FCE-4A94-874E-704E62F41F8A}"/>
              </a:ext>
            </a:extLst>
          </p:cNvPr>
          <p:cNvSpPr txBox="1"/>
          <p:nvPr/>
        </p:nvSpPr>
        <p:spPr>
          <a:xfrm>
            <a:off x="4196682" y="1805840"/>
            <a:ext cx="1663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TRAVA DE PORTA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Enrolamento de mola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Dobra de arame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Sobre Injeção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Estamparia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06E4977-9F51-46AB-BE5F-94547A50C3C3}"/>
              </a:ext>
            </a:extLst>
          </p:cNvPr>
          <p:cNvSpPr txBox="1"/>
          <p:nvPr/>
        </p:nvSpPr>
        <p:spPr>
          <a:xfrm>
            <a:off x="5097079" y="5251341"/>
            <a:ext cx="19023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TRAVA DE PORTA</a:t>
            </a:r>
          </a:p>
          <a:p>
            <a:pPr algn="r"/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Enrolamento de mola</a:t>
            </a:r>
          </a:p>
          <a:p>
            <a:pPr algn="r"/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Estamparia</a:t>
            </a:r>
          </a:p>
          <a:p>
            <a:pPr algn="r"/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Galvanoplastia</a:t>
            </a:r>
          </a:p>
          <a:p>
            <a:pPr algn="r"/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Montagem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96E2466-22E8-4F2A-99FF-18885D459CA6}"/>
              </a:ext>
            </a:extLst>
          </p:cNvPr>
          <p:cNvSpPr txBox="1"/>
          <p:nvPr/>
        </p:nvSpPr>
        <p:spPr>
          <a:xfrm>
            <a:off x="8044896" y="826496"/>
            <a:ext cx="1663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TRAVA DE PORTA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Enrolamento de mola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Sobre Injeção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Estamparia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Montagem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E4E3DCC-07EB-4F5C-8E71-447BA5A53995}"/>
              </a:ext>
            </a:extLst>
          </p:cNvPr>
          <p:cNvSpPr txBox="1"/>
          <p:nvPr/>
        </p:nvSpPr>
        <p:spPr>
          <a:xfrm>
            <a:off x="1127826" y="4572565"/>
            <a:ext cx="1660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TRAVA DE PORTA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Sobre Injeção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Estamparia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Galvanoplastia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Montagem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1CE092B-1948-46B6-849D-05F60CC360E1}"/>
              </a:ext>
            </a:extLst>
          </p:cNvPr>
          <p:cNvSpPr/>
          <p:nvPr/>
        </p:nvSpPr>
        <p:spPr>
          <a:xfrm>
            <a:off x="823069" y="1361475"/>
            <a:ext cx="2411558" cy="390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500"/>
              </a:lnSpc>
            </a:pPr>
            <a:r>
              <a:rPr lang="pt-BR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Processos complexos</a:t>
            </a:r>
          </a:p>
        </p:txBody>
      </p:sp>
    </p:spTree>
    <p:extLst>
      <p:ext uri="{BB962C8B-B14F-4D97-AF65-F5344CB8AC3E}">
        <p14:creationId xmlns:p14="http://schemas.microsoft.com/office/powerpoint/2010/main" val="107185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613359A-3CF3-4C1E-B756-283302D7EC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1"/>
          <a:stretch/>
        </p:blipFill>
        <p:spPr>
          <a:xfrm>
            <a:off x="10373032" y="0"/>
            <a:ext cx="1818968" cy="68580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7D1A6D50-67F3-4232-8653-4E1766FC4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24" y="1937883"/>
            <a:ext cx="4264207" cy="2072603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27E0D1E0-27F2-4F45-96B8-E1878B053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88" y="4446056"/>
            <a:ext cx="4813836" cy="2185361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E9A4A885-F889-4C62-A66A-71059C8831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6859">
            <a:off x="6126155" y="3030135"/>
            <a:ext cx="4510015" cy="207460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00ABF17C-84E8-485B-BE4C-67E3620424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040" y="4547808"/>
            <a:ext cx="3421506" cy="208360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3AA68AA-0DD6-4305-8916-B9CCA6A74273}"/>
              </a:ext>
            </a:extLst>
          </p:cNvPr>
          <p:cNvSpPr txBox="1"/>
          <p:nvPr/>
        </p:nvSpPr>
        <p:spPr>
          <a:xfrm>
            <a:off x="823069" y="1042939"/>
            <a:ext cx="6514169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sz="54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PRODUTOS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8C28979-F00E-4872-A5C6-C34E0CD453F5}"/>
              </a:ext>
            </a:extLst>
          </p:cNvPr>
          <p:cNvSpPr txBox="1"/>
          <p:nvPr/>
        </p:nvSpPr>
        <p:spPr>
          <a:xfrm>
            <a:off x="9240546" y="3883126"/>
            <a:ext cx="166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Dobra de tubo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Pintura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75BDFFD-22DF-4C3D-AD01-D8AC08017E77}"/>
              </a:ext>
            </a:extLst>
          </p:cNvPr>
          <p:cNvSpPr txBox="1"/>
          <p:nvPr/>
        </p:nvSpPr>
        <p:spPr>
          <a:xfrm>
            <a:off x="2346239" y="3799725"/>
            <a:ext cx="166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Dobra de arame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Sobre injeção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E89C9D6-7D39-4F9E-BC86-1F5B92D22280}"/>
              </a:ext>
            </a:extLst>
          </p:cNvPr>
          <p:cNvSpPr txBox="1"/>
          <p:nvPr/>
        </p:nvSpPr>
        <p:spPr>
          <a:xfrm>
            <a:off x="8711032" y="5607689"/>
            <a:ext cx="1660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Dobra de tubo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B7479944-DCB4-452F-81A3-D7458FFBFA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683" y="1767595"/>
            <a:ext cx="2809748" cy="1858204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99C38793-72A4-49D2-865B-E1E332453C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368" y="1706432"/>
            <a:ext cx="2608356" cy="1659863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1A349636-B0D0-447E-94DA-A562E1EBB2C7}"/>
              </a:ext>
            </a:extLst>
          </p:cNvPr>
          <p:cNvSpPr txBox="1"/>
          <p:nvPr/>
        </p:nvSpPr>
        <p:spPr>
          <a:xfrm>
            <a:off x="6616914" y="1361272"/>
            <a:ext cx="1660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Dobra de arame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Sobre injeção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Solda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409D013-A873-43C8-8413-C6422F2A46A5}"/>
              </a:ext>
            </a:extLst>
          </p:cNvPr>
          <p:cNvSpPr txBox="1"/>
          <p:nvPr/>
        </p:nvSpPr>
        <p:spPr>
          <a:xfrm>
            <a:off x="9848658" y="1398563"/>
            <a:ext cx="166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Dobra de arame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Sobre injeção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9A82A65-F868-48E5-81EF-D6DA4365EAEB}"/>
              </a:ext>
            </a:extLst>
          </p:cNvPr>
          <p:cNvSpPr/>
          <p:nvPr/>
        </p:nvSpPr>
        <p:spPr>
          <a:xfrm>
            <a:off x="823069" y="1380807"/>
            <a:ext cx="2496196" cy="390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500"/>
              </a:lnSpc>
            </a:pPr>
            <a:r>
              <a:rPr lang="pt-BR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Dobra de tubo e arame</a:t>
            </a:r>
          </a:p>
        </p:txBody>
      </p:sp>
    </p:spTree>
    <p:extLst>
      <p:ext uri="{BB962C8B-B14F-4D97-AF65-F5344CB8AC3E}">
        <p14:creationId xmlns:p14="http://schemas.microsoft.com/office/powerpoint/2010/main" val="51526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06E93C0-4AAD-4563-B3D6-600615D4D4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1"/>
          <a:stretch/>
        </p:blipFill>
        <p:spPr>
          <a:xfrm>
            <a:off x="10373032" y="0"/>
            <a:ext cx="1818968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4620D21-9466-4C30-9F71-AC314ED8F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55" y="3507946"/>
            <a:ext cx="2297995" cy="218564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9FEF1EA-726B-4460-A59D-ACF404C8C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54" y="2027940"/>
            <a:ext cx="2603848" cy="226631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B8CDB42-CEF0-4DF9-B868-E9C79FEE3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755" y="4224080"/>
            <a:ext cx="3770759" cy="226631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B565F63-8773-40E8-ACAE-80A3F7E060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041" y="2496731"/>
            <a:ext cx="2370176" cy="1864538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C1CD5735-9D33-4C16-B2DC-4314AC37A8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631" y="2078968"/>
            <a:ext cx="5118418" cy="470693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6732BD7-B93E-4DE2-9A49-5F53A64B8D69}"/>
              </a:ext>
            </a:extLst>
          </p:cNvPr>
          <p:cNvSpPr txBox="1"/>
          <p:nvPr/>
        </p:nvSpPr>
        <p:spPr>
          <a:xfrm>
            <a:off x="823069" y="1034061"/>
            <a:ext cx="6514169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sz="54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PRODUTOS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06A7CE5-8D26-4463-BD53-F4565D1EB1BF}"/>
              </a:ext>
            </a:extLst>
          </p:cNvPr>
          <p:cNvSpPr txBox="1"/>
          <p:nvPr/>
        </p:nvSpPr>
        <p:spPr>
          <a:xfrm>
            <a:off x="6096000" y="2240257"/>
            <a:ext cx="1660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Enrolamento de mola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F4B68A2-2DA4-4E49-ADDD-596592CC82E3}"/>
              </a:ext>
            </a:extLst>
          </p:cNvPr>
          <p:cNvSpPr txBox="1"/>
          <p:nvPr/>
        </p:nvSpPr>
        <p:spPr>
          <a:xfrm>
            <a:off x="2187635" y="3119221"/>
            <a:ext cx="1660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Enrolamento de mola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8295B44-C8F2-4F8F-AF12-ABF23634835A}"/>
              </a:ext>
            </a:extLst>
          </p:cNvPr>
          <p:cNvSpPr txBox="1"/>
          <p:nvPr/>
        </p:nvSpPr>
        <p:spPr>
          <a:xfrm>
            <a:off x="8344066" y="1987590"/>
            <a:ext cx="166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Enrolamento 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de mola pesada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6DF100E-39D0-4B6A-BA46-ED806B48B0C4}"/>
              </a:ext>
            </a:extLst>
          </p:cNvPr>
          <p:cNvSpPr txBox="1"/>
          <p:nvPr/>
        </p:nvSpPr>
        <p:spPr>
          <a:xfrm>
            <a:off x="6139693" y="5725296"/>
            <a:ext cx="166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pPr algn="r"/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Enrolamento de mola por indução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E55C9E9-F4FD-4ED3-ABFF-4D5FC8DBBA6D}"/>
              </a:ext>
            </a:extLst>
          </p:cNvPr>
          <p:cNvSpPr/>
          <p:nvPr/>
        </p:nvSpPr>
        <p:spPr>
          <a:xfrm>
            <a:off x="823069" y="1380807"/>
            <a:ext cx="2343270" cy="390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500"/>
              </a:lnSpc>
            </a:pPr>
            <a:r>
              <a:rPr lang="pt-BR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Enrolamento de mola</a:t>
            </a:r>
          </a:p>
        </p:txBody>
      </p:sp>
    </p:spTree>
    <p:extLst>
      <p:ext uri="{BB962C8B-B14F-4D97-AF65-F5344CB8AC3E}">
        <p14:creationId xmlns:p14="http://schemas.microsoft.com/office/powerpoint/2010/main" val="349969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B1B8832-607D-4D9F-97D6-433E5327C7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1"/>
          <a:stretch/>
        </p:blipFill>
        <p:spPr>
          <a:xfrm>
            <a:off x="10373032" y="0"/>
            <a:ext cx="1818968" cy="6858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AEFD46C-CB6D-40DC-8BC9-6601751F2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9" y="2436368"/>
            <a:ext cx="4104736" cy="360564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E5A2BAC-DC23-4494-8810-E8F26A2F3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62" y="4322658"/>
            <a:ext cx="2565205" cy="236569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75FD024-E447-4B7D-BA36-5695F1545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165" y="2425175"/>
            <a:ext cx="4091387" cy="236569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E8889C5-8CE8-4B77-9E53-DCAA083299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36" y="3657872"/>
            <a:ext cx="3457096" cy="294347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FE6B9E8D-014F-40F6-B2B8-A4557BFB0C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38" y="1183819"/>
            <a:ext cx="3581682" cy="247405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2F1B408-6B0C-41DD-9F97-FB45EB3F86AE}"/>
              </a:ext>
            </a:extLst>
          </p:cNvPr>
          <p:cNvSpPr txBox="1"/>
          <p:nvPr/>
        </p:nvSpPr>
        <p:spPr>
          <a:xfrm>
            <a:off x="823069" y="1034061"/>
            <a:ext cx="6514169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sz="54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PRODUTOS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B5A6BC6-6B5C-438D-AB9F-118A8184C08B}"/>
              </a:ext>
            </a:extLst>
          </p:cNvPr>
          <p:cNvSpPr txBox="1"/>
          <p:nvPr/>
        </p:nvSpPr>
        <p:spPr>
          <a:xfrm>
            <a:off x="8644484" y="1204140"/>
            <a:ext cx="1660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Estamparia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Dobra de arame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Montagem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8DC8521-0D17-49E1-85AE-BA31BE610197}"/>
              </a:ext>
            </a:extLst>
          </p:cNvPr>
          <p:cNvSpPr txBox="1"/>
          <p:nvPr/>
        </p:nvSpPr>
        <p:spPr>
          <a:xfrm>
            <a:off x="5534759" y="2183985"/>
            <a:ext cx="166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Estamparia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Pintura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287341F-FC97-401C-A9E5-9D7FD3FD57AE}"/>
              </a:ext>
            </a:extLst>
          </p:cNvPr>
          <p:cNvSpPr txBox="1"/>
          <p:nvPr/>
        </p:nvSpPr>
        <p:spPr>
          <a:xfrm>
            <a:off x="8491745" y="3916778"/>
            <a:ext cx="166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Estamparia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Dobra de arame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7AF65B7-13C9-4E10-B376-36EF162EB52E}"/>
              </a:ext>
            </a:extLst>
          </p:cNvPr>
          <p:cNvSpPr txBox="1"/>
          <p:nvPr/>
        </p:nvSpPr>
        <p:spPr>
          <a:xfrm>
            <a:off x="5526341" y="5897909"/>
            <a:ext cx="166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Estamparia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Galvanoplastia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3488165-EB95-4706-B508-7E96491EFA50}"/>
              </a:ext>
            </a:extLst>
          </p:cNvPr>
          <p:cNvSpPr txBox="1"/>
          <p:nvPr/>
        </p:nvSpPr>
        <p:spPr>
          <a:xfrm>
            <a:off x="2611172" y="2181302"/>
            <a:ext cx="166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Estamparia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Sobre injeção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8F91033-C004-4144-B398-014D4D93D521}"/>
              </a:ext>
            </a:extLst>
          </p:cNvPr>
          <p:cNvSpPr/>
          <p:nvPr/>
        </p:nvSpPr>
        <p:spPr>
          <a:xfrm>
            <a:off x="823069" y="1380807"/>
            <a:ext cx="1337226" cy="390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500"/>
              </a:lnSpc>
            </a:pPr>
            <a:r>
              <a:rPr lang="pt-BR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Estamparia</a:t>
            </a:r>
          </a:p>
        </p:txBody>
      </p:sp>
    </p:spTree>
    <p:extLst>
      <p:ext uri="{BB962C8B-B14F-4D97-AF65-F5344CB8AC3E}">
        <p14:creationId xmlns:p14="http://schemas.microsoft.com/office/powerpoint/2010/main" val="28721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66A18CB-CEC2-4F5B-8E84-2554963BBD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1"/>
          <a:stretch/>
        </p:blipFill>
        <p:spPr>
          <a:xfrm>
            <a:off x="10373032" y="0"/>
            <a:ext cx="1818968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7CFCC59-2F75-417D-AFA1-6FA620045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4" y="1899820"/>
            <a:ext cx="6836678" cy="45016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72C216E-93C7-414B-A6A9-E5248B869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45" y="2598003"/>
            <a:ext cx="3226697" cy="368187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CE6E38A-053F-4E7E-BBE8-16D2DDDAEFC2}"/>
              </a:ext>
            </a:extLst>
          </p:cNvPr>
          <p:cNvSpPr txBox="1"/>
          <p:nvPr/>
        </p:nvSpPr>
        <p:spPr>
          <a:xfrm>
            <a:off x="823069" y="1034061"/>
            <a:ext cx="6514169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sz="54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PRODUTOS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E259CCD-9415-4619-83C8-149317F430A1}"/>
              </a:ext>
            </a:extLst>
          </p:cNvPr>
          <p:cNvSpPr txBox="1"/>
          <p:nvPr/>
        </p:nvSpPr>
        <p:spPr>
          <a:xfrm>
            <a:off x="1348280" y="4808276"/>
            <a:ext cx="1660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Solda em robô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Estamparia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Dobra de arame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Pintura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A13B22B-BE1F-41A4-9446-8C469FBDE360}"/>
              </a:ext>
            </a:extLst>
          </p:cNvPr>
          <p:cNvSpPr txBox="1"/>
          <p:nvPr/>
        </p:nvSpPr>
        <p:spPr>
          <a:xfrm>
            <a:off x="8712907" y="2837702"/>
            <a:ext cx="1660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Estamparia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Dobra de arame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Pintura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Solda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030FC01-08F3-4FEF-8DD0-380DE2710C1A}"/>
              </a:ext>
            </a:extLst>
          </p:cNvPr>
          <p:cNvSpPr/>
          <p:nvPr/>
        </p:nvSpPr>
        <p:spPr>
          <a:xfrm>
            <a:off x="823069" y="1380807"/>
            <a:ext cx="873957" cy="390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500"/>
              </a:lnSpc>
            </a:pPr>
            <a:r>
              <a:rPr lang="pt-BR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Soldas</a:t>
            </a:r>
          </a:p>
        </p:txBody>
      </p:sp>
    </p:spTree>
    <p:extLst>
      <p:ext uri="{BB962C8B-B14F-4D97-AF65-F5344CB8AC3E}">
        <p14:creationId xmlns:p14="http://schemas.microsoft.com/office/powerpoint/2010/main" val="252743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B615C97-E223-4E07-A816-17A3D61F1D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1"/>
          <a:stretch/>
        </p:blipFill>
        <p:spPr>
          <a:xfrm>
            <a:off x="10373032" y="0"/>
            <a:ext cx="1818968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B111876-9A88-4107-B927-3A40904A6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825" y="1430015"/>
            <a:ext cx="2573210" cy="536584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2F9E68-97A4-4441-905D-ED849C121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202" y="2698812"/>
            <a:ext cx="2306485" cy="409704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5FDF29E-CC0E-45CB-A66B-B9E49E03E3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42" y="828173"/>
            <a:ext cx="2235461" cy="530431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ECDA50E-4927-47C9-8847-BC2C3ABF6D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83" y="1491538"/>
            <a:ext cx="2320639" cy="530431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7CF9443-D4D4-41C8-8C01-5F8C872233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719" y="2247514"/>
            <a:ext cx="1623760" cy="437241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C5F2E6F-2DA9-412D-9E9F-2109295494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595" y="1541541"/>
            <a:ext cx="2147067" cy="472555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E827A7B-A1F3-4B6A-AEEC-7D5252C33D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144" y="2010089"/>
            <a:ext cx="2153395" cy="447705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F24FBA5-16B6-416B-9D2E-562678446F11}"/>
              </a:ext>
            </a:extLst>
          </p:cNvPr>
          <p:cNvSpPr txBox="1"/>
          <p:nvPr/>
        </p:nvSpPr>
        <p:spPr>
          <a:xfrm>
            <a:off x="823069" y="1034061"/>
            <a:ext cx="6514169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sz="54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PRODUTOS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0319C0D-00F6-4C82-8388-A9EEDEAE62DF}"/>
              </a:ext>
            </a:extLst>
          </p:cNvPr>
          <p:cNvSpPr txBox="1"/>
          <p:nvPr/>
        </p:nvSpPr>
        <p:spPr>
          <a:xfrm>
            <a:off x="7722624" y="1949152"/>
            <a:ext cx="166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Haste para ...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D0FEDFA-8358-42D5-B2D2-BF5672394BE4}"/>
              </a:ext>
            </a:extLst>
          </p:cNvPr>
          <p:cNvSpPr txBox="1"/>
          <p:nvPr/>
        </p:nvSpPr>
        <p:spPr>
          <a:xfrm>
            <a:off x="4047107" y="2421813"/>
            <a:ext cx="166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Vareta de óleo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296E33E-1E94-43C4-B2D8-0F349A12848B}"/>
              </a:ext>
            </a:extLst>
          </p:cNvPr>
          <p:cNvSpPr txBox="1"/>
          <p:nvPr/>
        </p:nvSpPr>
        <p:spPr>
          <a:xfrm>
            <a:off x="5187861" y="1291515"/>
            <a:ext cx="166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Haste para ...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EE32192-1D20-4A39-9DF5-4C5A21E3A608}"/>
              </a:ext>
            </a:extLst>
          </p:cNvPr>
          <p:cNvSpPr txBox="1"/>
          <p:nvPr/>
        </p:nvSpPr>
        <p:spPr>
          <a:xfrm>
            <a:off x="7071367" y="1250442"/>
            <a:ext cx="166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Haste para ...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129C2C1-07F3-4962-92DF-7DD3EFDCF46A}"/>
              </a:ext>
            </a:extLst>
          </p:cNvPr>
          <p:cNvSpPr txBox="1"/>
          <p:nvPr/>
        </p:nvSpPr>
        <p:spPr>
          <a:xfrm>
            <a:off x="1500680" y="4960676"/>
            <a:ext cx="166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Cabo de ...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F9DFD41-2EE5-420C-B141-905F9F185842}"/>
              </a:ext>
            </a:extLst>
          </p:cNvPr>
          <p:cNvSpPr txBox="1"/>
          <p:nvPr/>
        </p:nvSpPr>
        <p:spPr>
          <a:xfrm>
            <a:off x="9116713" y="1498816"/>
            <a:ext cx="166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Vareta de óleo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DCC40C9-58CD-4E5A-913B-A7578A02EEC1}"/>
              </a:ext>
            </a:extLst>
          </p:cNvPr>
          <p:cNvSpPr txBox="1"/>
          <p:nvPr/>
        </p:nvSpPr>
        <p:spPr>
          <a:xfrm>
            <a:off x="10331996" y="1733090"/>
            <a:ext cx="166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Vareta de óleo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63C06AD-CC01-4432-852E-8EC633FBE000}"/>
              </a:ext>
            </a:extLst>
          </p:cNvPr>
          <p:cNvSpPr/>
          <p:nvPr/>
        </p:nvSpPr>
        <p:spPr>
          <a:xfrm>
            <a:off x="823069" y="1380807"/>
            <a:ext cx="1870448" cy="390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500"/>
              </a:lnSpc>
            </a:pPr>
            <a:r>
              <a:rPr lang="pt-BR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Hastes e varetas</a:t>
            </a:r>
          </a:p>
        </p:txBody>
      </p:sp>
    </p:spTree>
    <p:extLst>
      <p:ext uri="{BB962C8B-B14F-4D97-AF65-F5344CB8AC3E}">
        <p14:creationId xmlns:p14="http://schemas.microsoft.com/office/powerpoint/2010/main" val="24292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EE7C76D-8B7B-489C-9346-31B92489F2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FD7CAFF-F5AC-4F3E-9A99-65216CDA2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CC568A3-8374-46DD-9478-464135EB1DBE}"/>
              </a:ext>
            </a:extLst>
          </p:cNvPr>
          <p:cNvSpPr txBox="1"/>
          <p:nvPr/>
        </p:nvSpPr>
        <p:spPr>
          <a:xfrm>
            <a:off x="876333" y="1487055"/>
            <a:ext cx="6514169" cy="1682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pt-BR" sz="76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VAMOS</a:t>
            </a:r>
          </a:p>
          <a:p>
            <a:pPr>
              <a:lnSpc>
                <a:spcPts val="6000"/>
              </a:lnSpc>
            </a:pPr>
            <a:r>
              <a:rPr lang="pt-BR" sz="76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CONVERSAR?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E9F4A0B-7EF2-4CBB-B68F-1F3DE1CB4720}"/>
              </a:ext>
            </a:extLst>
          </p:cNvPr>
          <p:cNvSpPr txBox="1"/>
          <p:nvPr/>
        </p:nvSpPr>
        <p:spPr>
          <a:xfrm>
            <a:off x="876333" y="3279691"/>
            <a:ext cx="46530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t-BR" sz="3000" dirty="0" err="1">
                <a:solidFill>
                  <a:srgbClr val="00A652"/>
                </a:solidFill>
                <a:latin typeface="Roboto Bold" pitchFamily="2" charset="0"/>
                <a:ea typeface="Roboto Bold" pitchFamily="2" charset="0"/>
              </a:rPr>
              <a:t>Drausio</a:t>
            </a:r>
            <a:r>
              <a:rPr lang="pt-BR" sz="3000" dirty="0">
                <a:solidFill>
                  <a:srgbClr val="00A652"/>
                </a:solidFill>
                <a:latin typeface="Roboto Bold" pitchFamily="2" charset="0"/>
                <a:ea typeface="Roboto Bold" pitchFamily="2" charset="0"/>
              </a:rPr>
              <a:t> Gonçalves</a:t>
            </a:r>
          </a:p>
          <a:p>
            <a:pPr>
              <a:lnSpc>
                <a:spcPts val="18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drausio.goncalves@feeder.com.br</a:t>
            </a:r>
          </a:p>
          <a:p>
            <a:pPr>
              <a:lnSpc>
                <a:spcPts val="1800"/>
              </a:lnSpc>
            </a:pPr>
            <a:r>
              <a:rPr lang="pt-BR" sz="11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11</a:t>
            </a: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 01234 5678 /</a:t>
            </a:r>
            <a:r>
              <a:rPr lang="pt-BR" sz="11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 11 </a:t>
            </a: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1234 5678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BBDF44-B7FD-48C3-B44B-0D8DEB27D1A1}"/>
              </a:ext>
            </a:extLst>
          </p:cNvPr>
          <p:cNvSpPr txBox="1"/>
          <p:nvPr/>
        </p:nvSpPr>
        <p:spPr>
          <a:xfrm>
            <a:off x="876333" y="5608844"/>
            <a:ext cx="2337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pt-BR" sz="1600" dirty="0" err="1">
                <a:solidFill>
                  <a:srgbClr val="00A652"/>
                </a:solidFill>
                <a:latin typeface="Roboto Bold" pitchFamily="2" charset="0"/>
                <a:ea typeface="Roboto Bold" pitchFamily="2" charset="0"/>
              </a:rPr>
              <a:t>Feeder</a:t>
            </a:r>
            <a:r>
              <a:rPr lang="pt-BR" sz="1600" dirty="0">
                <a:solidFill>
                  <a:srgbClr val="00A652"/>
                </a:solidFill>
                <a:latin typeface="Roboto Bold" pitchFamily="2" charset="0"/>
                <a:ea typeface="Roboto Bold" pitchFamily="2" charset="0"/>
              </a:rPr>
              <a:t> Industrial</a:t>
            </a:r>
          </a:p>
          <a:p>
            <a:pPr>
              <a:lnSpc>
                <a:spcPts val="1200"/>
              </a:lnSpc>
            </a:pPr>
            <a:r>
              <a:rPr lang="pt-BR" sz="1000" dirty="0">
                <a:latin typeface="Roboto Lt" pitchFamily="2" charset="0"/>
                <a:ea typeface="Roboto Lt" pitchFamily="2" charset="0"/>
              </a:rPr>
              <a:t>R. Prof. João Cavaleiro </a:t>
            </a:r>
            <a:r>
              <a:rPr lang="pt-BR" sz="1000" dirty="0" err="1">
                <a:latin typeface="Roboto Lt" pitchFamily="2" charset="0"/>
                <a:ea typeface="Roboto Lt" pitchFamily="2" charset="0"/>
              </a:rPr>
              <a:t>Salém</a:t>
            </a:r>
            <a:r>
              <a:rPr lang="pt-BR" sz="1000" dirty="0">
                <a:latin typeface="Roboto Lt" pitchFamily="2" charset="0"/>
                <a:ea typeface="Roboto Lt" pitchFamily="2" charset="0"/>
              </a:rPr>
              <a:t>, 310</a:t>
            </a:r>
          </a:p>
          <a:p>
            <a:pPr>
              <a:lnSpc>
                <a:spcPts val="1200"/>
              </a:lnSpc>
            </a:pPr>
            <a:r>
              <a:rPr lang="pt-BR" sz="1000" dirty="0">
                <a:latin typeface="Roboto Lt" pitchFamily="2" charset="0"/>
                <a:ea typeface="Roboto Lt" pitchFamily="2" charset="0"/>
              </a:rPr>
              <a:t>Parque das Nações, Guarulhos, SP</a:t>
            </a:r>
            <a:endParaRPr lang="pt-BR" sz="10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75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62A9C4D-F14D-4762-BF1B-C67F48A76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38"/>
          <a:stretch/>
        </p:blipFill>
        <p:spPr>
          <a:xfrm>
            <a:off x="6600496" y="0"/>
            <a:ext cx="5591503" cy="68580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330CCD55-0EA5-4E41-BDE8-1E6D6998C51C}"/>
              </a:ext>
            </a:extLst>
          </p:cNvPr>
          <p:cNvSpPr txBox="1"/>
          <p:nvPr/>
        </p:nvSpPr>
        <p:spPr>
          <a:xfrm>
            <a:off x="876335" y="1266783"/>
            <a:ext cx="532874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6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A FEEDER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3810202-BADF-4D9F-AA7D-7A6F7A6B540E}"/>
              </a:ext>
            </a:extLst>
          </p:cNvPr>
          <p:cNvSpPr txBox="1"/>
          <p:nvPr/>
        </p:nvSpPr>
        <p:spPr>
          <a:xfrm>
            <a:off x="876334" y="2528667"/>
            <a:ext cx="4120056" cy="2628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Com </a:t>
            </a:r>
            <a:r>
              <a:rPr lang="pt-BR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30 anos 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de mercado, a </a:t>
            </a:r>
            <a:r>
              <a:rPr lang="pt-BR" dirty="0" err="1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Feeder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 é fabricante de partes e sistemas para a indústria automotiva, armamentista, eletroeletrônica, energia e outros.</a:t>
            </a:r>
          </a:p>
          <a:p>
            <a:pPr algn="just">
              <a:lnSpc>
                <a:spcPts val="2500"/>
              </a:lnSpc>
            </a:pPr>
            <a:endParaRPr lang="pt-BR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pPr algn="just">
              <a:lnSpc>
                <a:spcPts val="2500"/>
              </a:lnSpc>
            </a:pP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Com sede em Guarulhos, possui </a:t>
            </a:r>
            <a:r>
              <a:rPr lang="pt-BR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220 funcionários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 altamente capacitados e </a:t>
            </a:r>
            <a:r>
              <a:rPr lang="pt-BR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processo produtivo verticalizado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9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00A5E57-E655-4346-9AB1-B5FAFE3666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9"/>
          <a:stretch/>
        </p:blipFill>
        <p:spPr>
          <a:xfrm>
            <a:off x="6573794" y="0"/>
            <a:ext cx="5618205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B0EA1A1-3741-41D3-B95F-BEDB84F8E3CF}"/>
              </a:ext>
            </a:extLst>
          </p:cNvPr>
          <p:cNvSpPr txBox="1"/>
          <p:nvPr/>
        </p:nvSpPr>
        <p:spPr>
          <a:xfrm>
            <a:off x="839264" y="789828"/>
            <a:ext cx="6550076" cy="179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pt-BR" sz="54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PRINCIPAIS</a:t>
            </a:r>
          </a:p>
          <a:p>
            <a:pPr>
              <a:lnSpc>
                <a:spcPts val="6500"/>
              </a:lnSpc>
            </a:pPr>
            <a:r>
              <a:rPr lang="pt-BR" sz="76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PROCESSOS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6D1CC66-9385-4DC0-B7FE-A6DA27AC9632}"/>
              </a:ext>
            </a:extLst>
          </p:cNvPr>
          <p:cNvSpPr txBox="1"/>
          <p:nvPr/>
        </p:nvSpPr>
        <p:spPr>
          <a:xfrm>
            <a:off x="839264" y="6062698"/>
            <a:ext cx="4120056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sz="1000" i="1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*Consulte-nos para outros processos e/ou projetos especiais.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806696A-D094-4AF7-B0D5-6E28AB920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901" y="2833179"/>
            <a:ext cx="468000" cy="3900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E2CED0D-6BE9-412F-BF74-3079B5D20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954" y="4334406"/>
            <a:ext cx="315656" cy="38930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53F1192-0993-44D2-9F7A-1DE773FC32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87" y="2832687"/>
            <a:ext cx="439551" cy="394469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1231F00-47D4-401F-9AB0-AAFC223EA4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95" y="4261335"/>
            <a:ext cx="439551" cy="43955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22E667C8-624F-4140-8360-A0BD0CD6F5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72" y="3524470"/>
            <a:ext cx="439551" cy="43955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72041CD3-9C40-4356-805D-A41025FE9C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452" y="3583546"/>
            <a:ext cx="420110" cy="42011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8BFF308-06F5-4A80-ACD9-7964986E77FE}"/>
              </a:ext>
            </a:extLst>
          </p:cNvPr>
          <p:cNvSpPr txBox="1"/>
          <p:nvPr/>
        </p:nvSpPr>
        <p:spPr>
          <a:xfrm>
            <a:off x="1480567" y="2868571"/>
            <a:ext cx="1429687" cy="390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Estamparia</a:t>
            </a:r>
          </a:p>
          <a:p>
            <a:pPr>
              <a:lnSpc>
                <a:spcPts val="1200"/>
              </a:lnSpc>
            </a:pPr>
            <a:r>
              <a:rPr lang="pt-BR" sz="900" i="1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(até 400 </a:t>
            </a:r>
            <a:r>
              <a:rPr lang="pt-BR" sz="900" i="1" dirty="0" err="1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Ton</a:t>
            </a:r>
            <a:r>
              <a:rPr lang="pt-BR" sz="900" i="1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)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E18C18E-5BCF-4763-B25D-47D21EBD4547}"/>
              </a:ext>
            </a:extLst>
          </p:cNvPr>
          <p:cNvSpPr txBox="1"/>
          <p:nvPr/>
        </p:nvSpPr>
        <p:spPr>
          <a:xfrm>
            <a:off x="1480567" y="3584395"/>
            <a:ext cx="1922056" cy="390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Injeção plástica</a:t>
            </a:r>
          </a:p>
          <a:p>
            <a:pPr>
              <a:lnSpc>
                <a:spcPts val="1200"/>
              </a:lnSpc>
            </a:pPr>
            <a:r>
              <a:rPr lang="pt-BR" sz="900" i="1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(fechamento horizontal e vertical)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EA591A0-D8EC-4B20-8D1A-D252B2431F62}"/>
              </a:ext>
            </a:extLst>
          </p:cNvPr>
          <p:cNvSpPr txBox="1"/>
          <p:nvPr/>
        </p:nvSpPr>
        <p:spPr>
          <a:xfrm>
            <a:off x="1480567" y="4300219"/>
            <a:ext cx="1922056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Galvanoplastia</a:t>
            </a:r>
          </a:p>
          <a:p>
            <a:pPr>
              <a:lnSpc>
                <a:spcPts val="1200"/>
              </a:lnSpc>
            </a:pPr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</a:t>
            </a: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 pintura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21F85E2-9C8C-4F5E-8AAA-A7A62188A23A}"/>
              </a:ext>
            </a:extLst>
          </p:cNvPr>
          <p:cNvSpPr txBox="1"/>
          <p:nvPr/>
        </p:nvSpPr>
        <p:spPr>
          <a:xfrm>
            <a:off x="4321583" y="2877363"/>
            <a:ext cx="2659509" cy="390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Dobra de tubos e arames</a:t>
            </a:r>
          </a:p>
          <a:p>
            <a:pPr>
              <a:lnSpc>
                <a:spcPts val="1200"/>
              </a:lnSpc>
            </a:pPr>
            <a:r>
              <a:rPr lang="pt-BR" sz="900" i="1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(CNC e célula dedicada)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2698E82-27DC-468E-B559-6F98563CC93C}"/>
              </a:ext>
            </a:extLst>
          </p:cNvPr>
          <p:cNvSpPr txBox="1"/>
          <p:nvPr/>
        </p:nvSpPr>
        <p:spPr>
          <a:xfrm>
            <a:off x="4321582" y="3593112"/>
            <a:ext cx="28593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Solda </a:t>
            </a:r>
          </a:p>
          <a:p>
            <a:pPr>
              <a:lnSpc>
                <a:spcPts val="1500"/>
              </a:lnSpc>
            </a:pPr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em</a:t>
            </a: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 robô e em célula dedicada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DA650E2-4880-4CB0-BCDD-1B3E3FF4FACC}"/>
              </a:ext>
            </a:extLst>
          </p:cNvPr>
          <p:cNvSpPr txBox="1"/>
          <p:nvPr/>
        </p:nvSpPr>
        <p:spPr>
          <a:xfrm>
            <a:off x="4321583" y="4337086"/>
            <a:ext cx="1922056" cy="48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Enrolamento </a:t>
            </a:r>
          </a:p>
          <a:p>
            <a:pPr>
              <a:lnSpc>
                <a:spcPts val="1500"/>
              </a:lnSpc>
            </a:pPr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de</a:t>
            </a: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 molas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CC796B5-05BB-4804-93E3-02ECB69991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200" y="4973675"/>
            <a:ext cx="447275" cy="40254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AAC1223-BF4B-4307-B5BC-7A8204205E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81" y="4958963"/>
            <a:ext cx="450540" cy="439551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6D27980A-2443-4CD5-A0FC-F47737AF2E63}"/>
              </a:ext>
            </a:extLst>
          </p:cNvPr>
          <p:cNvSpPr txBox="1"/>
          <p:nvPr/>
        </p:nvSpPr>
        <p:spPr>
          <a:xfrm>
            <a:off x="1485898" y="5088324"/>
            <a:ext cx="1922056" cy="287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Ferramentaria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BB02C13-8939-4B71-ACF9-AE393EAA8255}"/>
              </a:ext>
            </a:extLst>
          </p:cNvPr>
          <p:cNvSpPr txBox="1"/>
          <p:nvPr/>
        </p:nvSpPr>
        <p:spPr>
          <a:xfrm>
            <a:off x="4328128" y="5019356"/>
            <a:ext cx="1922056" cy="67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Projeto de </a:t>
            </a:r>
          </a:p>
          <a:p>
            <a:pPr>
              <a:lnSpc>
                <a:spcPts val="15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Desenvolvimento </a:t>
            </a:r>
          </a:p>
          <a:p>
            <a:pPr>
              <a:lnSpc>
                <a:spcPts val="15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de Produtos</a:t>
            </a:r>
          </a:p>
        </p:txBody>
      </p:sp>
    </p:spTree>
    <p:extLst>
      <p:ext uri="{BB962C8B-B14F-4D97-AF65-F5344CB8AC3E}">
        <p14:creationId xmlns:p14="http://schemas.microsoft.com/office/powerpoint/2010/main" val="298397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5CE5964-C0CD-4F3C-B2B6-563B91385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B72794E-076B-425F-A209-50E7ED996A38}"/>
              </a:ext>
            </a:extLst>
          </p:cNvPr>
          <p:cNvSpPr txBox="1"/>
          <p:nvPr/>
        </p:nvSpPr>
        <p:spPr>
          <a:xfrm>
            <a:off x="883920" y="1021979"/>
            <a:ext cx="10424160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pt-BR" sz="4800" spc="300" dirty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CERTIFICAÇÃO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035A269-213D-41E9-A663-B07B5F780762}"/>
              </a:ext>
            </a:extLst>
          </p:cNvPr>
          <p:cNvSpPr txBox="1"/>
          <p:nvPr/>
        </p:nvSpPr>
        <p:spPr>
          <a:xfrm>
            <a:off x="883920" y="1780733"/>
            <a:ext cx="10424160" cy="8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pt-BR" sz="6600" spc="15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INTERNACIONAL</a:t>
            </a:r>
          </a:p>
        </p:txBody>
      </p:sp>
    </p:spTree>
    <p:extLst>
      <p:ext uri="{BB962C8B-B14F-4D97-AF65-F5344CB8AC3E}">
        <p14:creationId xmlns:p14="http://schemas.microsoft.com/office/powerpoint/2010/main" val="259413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DF1E2BFE-3400-4188-A9D0-A83882E141FF}"/>
              </a:ext>
            </a:extLst>
          </p:cNvPr>
          <p:cNvSpPr txBox="1"/>
          <p:nvPr/>
        </p:nvSpPr>
        <p:spPr>
          <a:xfrm>
            <a:off x="876335" y="1460421"/>
            <a:ext cx="6514169" cy="1682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pt-BR" sz="76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INFRA</a:t>
            </a:r>
          </a:p>
          <a:p>
            <a:pPr>
              <a:lnSpc>
                <a:spcPts val="6000"/>
              </a:lnSpc>
            </a:pPr>
            <a:r>
              <a:rPr lang="pt-BR" sz="76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ESTRUTURA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9A5902C-EBA4-4D1D-A493-714926D67FB3}"/>
              </a:ext>
            </a:extLst>
          </p:cNvPr>
          <p:cNvSpPr txBox="1"/>
          <p:nvPr/>
        </p:nvSpPr>
        <p:spPr>
          <a:xfrm>
            <a:off x="876333" y="3066549"/>
            <a:ext cx="4653097" cy="2634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Mais de </a:t>
            </a:r>
            <a:r>
              <a:rPr lang="pt-BR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200 máquinas 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de última geração, distribuídas em </a:t>
            </a:r>
            <a:r>
              <a:rPr lang="pt-BR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15.000m² de área construída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, em um </a:t>
            </a:r>
            <a:r>
              <a:rPr lang="pt-BR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terreno de 30.000m²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. Dentre o maquinário, injetoras, </a:t>
            </a:r>
            <a:r>
              <a:rPr lang="pt-BR" dirty="0" err="1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CNCs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, prensas, máquinas e robôs de solda, dobradora de molas. Todas as máquinas possuem </a:t>
            </a:r>
            <a:r>
              <a:rPr lang="pt-BR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qualidade e eficácia 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incomparáveis, com </a:t>
            </a:r>
            <a:r>
              <a:rPr lang="pt-BR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alta produtividade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51D616B-4718-4667-9763-C211E2229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0"/>
          <a:stretch/>
        </p:blipFill>
        <p:spPr>
          <a:xfrm>
            <a:off x="5677830" y="0"/>
            <a:ext cx="6514169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1B71197E-D5F0-4B14-A0E6-F5CBE9404CD0}"/>
              </a:ext>
            </a:extLst>
          </p:cNvPr>
          <p:cNvSpPr/>
          <p:nvPr/>
        </p:nvSpPr>
        <p:spPr>
          <a:xfrm>
            <a:off x="3857491" y="1949987"/>
            <a:ext cx="1238944" cy="120860"/>
          </a:xfrm>
          <a:prstGeom prst="rect">
            <a:avLst/>
          </a:prstGeom>
          <a:solidFill>
            <a:srgbClr val="00A652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160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85B98DE-2574-4D15-A6BC-475BB15B9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273FFEED-788A-4FEE-890B-A374E0504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0367188-5713-4E8D-9014-DD5E1C0585C7}"/>
              </a:ext>
            </a:extLst>
          </p:cNvPr>
          <p:cNvSpPr txBox="1"/>
          <p:nvPr/>
        </p:nvSpPr>
        <p:spPr>
          <a:xfrm>
            <a:off x="777389" y="4419891"/>
            <a:ext cx="10378440" cy="100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800"/>
              </a:lnSpc>
            </a:pPr>
            <a:r>
              <a:rPr lang="pt-BR" sz="6800" spc="1200" dirty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FERRAMENTARIA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21C9592-524B-4D8F-AA39-514ED0D9B53B}"/>
              </a:ext>
            </a:extLst>
          </p:cNvPr>
          <p:cNvSpPr txBox="1"/>
          <p:nvPr/>
        </p:nvSpPr>
        <p:spPr>
          <a:xfrm>
            <a:off x="777389" y="5396032"/>
            <a:ext cx="10424160" cy="1355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300"/>
              </a:lnSpc>
            </a:pPr>
            <a:r>
              <a:rPr lang="pt-BR" sz="11000" spc="22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PROPRIA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910BD3D-3B8C-4AB3-9FD6-67481532CDC0}"/>
              </a:ext>
            </a:extLst>
          </p:cNvPr>
          <p:cNvSpPr txBox="1"/>
          <p:nvPr/>
        </p:nvSpPr>
        <p:spPr>
          <a:xfrm>
            <a:off x="3468802" y="5014778"/>
            <a:ext cx="845745" cy="1294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300"/>
              </a:lnSpc>
            </a:pPr>
            <a:r>
              <a:rPr lang="pt-BR" sz="8800" spc="22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´</a:t>
            </a:r>
          </a:p>
        </p:txBody>
      </p:sp>
    </p:spTree>
    <p:extLst>
      <p:ext uri="{BB962C8B-B14F-4D97-AF65-F5344CB8AC3E}">
        <p14:creationId xmlns:p14="http://schemas.microsoft.com/office/powerpoint/2010/main" val="34886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6B620E15-67F3-40A2-9524-A2779B48B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A300E2B-A02B-4E04-9BD1-4EC1A432E4DA}"/>
              </a:ext>
            </a:extLst>
          </p:cNvPr>
          <p:cNvSpPr txBox="1"/>
          <p:nvPr/>
        </p:nvSpPr>
        <p:spPr>
          <a:xfrm>
            <a:off x="786267" y="4632955"/>
            <a:ext cx="10378440" cy="100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800"/>
              </a:lnSpc>
            </a:pPr>
            <a:r>
              <a:rPr lang="pt-BR" sz="8000" spc="1200" dirty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PROCESSO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4DC644C-7808-48AD-914C-2575DEF467E4}"/>
              </a:ext>
            </a:extLst>
          </p:cNvPr>
          <p:cNvSpPr txBox="1"/>
          <p:nvPr/>
        </p:nvSpPr>
        <p:spPr>
          <a:xfrm>
            <a:off x="848406" y="5220159"/>
            <a:ext cx="11669107" cy="1284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300"/>
              </a:lnSpc>
            </a:pPr>
            <a:r>
              <a:rPr lang="pt-BR" sz="8000" spc="15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VERTICALIZADO</a:t>
            </a:r>
          </a:p>
        </p:txBody>
      </p:sp>
    </p:spTree>
    <p:extLst>
      <p:ext uri="{BB962C8B-B14F-4D97-AF65-F5344CB8AC3E}">
        <p14:creationId xmlns:p14="http://schemas.microsoft.com/office/powerpoint/2010/main" val="11987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C85A350-9D21-4871-A544-122325A381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1"/>
          <a:stretch/>
        </p:blipFill>
        <p:spPr>
          <a:xfrm>
            <a:off x="10373032" y="0"/>
            <a:ext cx="1818968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C0A0F1A-D410-485C-9306-D2D20FAD599B}"/>
              </a:ext>
            </a:extLst>
          </p:cNvPr>
          <p:cNvSpPr txBox="1"/>
          <p:nvPr/>
        </p:nvSpPr>
        <p:spPr>
          <a:xfrm>
            <a:off x="855407" y="661007"/>
            <a:ext cx="692190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pt-BR" sz="5500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SUPER</a:t>
            </a:r>
          </a:p>
          <a:p>
            <a:pPr>
              <a:lnSpc>
                <a:spcPts val="5000"/>
              </a:lnSpc>
            </a:pPr>
            <a:r>
              <a:rPr lang="pt-BR" sz="58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 INFRAESTRUTURA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78C967A-2F37-41C4-A289-902E82BC2B29}"/>
              </a:ext>
            </a:extLst>
          </p:cNvPr>
          <p:cNvSpPr txBox="1"/>
          <p:nvPr/>
        </p:nvSpPr>
        <p:spPr>
          <a:xfrm>
            <a:off x="2020530" y="2722397"/>
            <a:ext cx="7618420" cy="2024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pt-BR" sz="58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AGILIDADE </a:t>
            </a:r>
            <a:r>
              <a:rPr lang="pt-BR" sz="2400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NO</a:t>
            </a:r>
            <a:endParaRPr lang="pt-BR" sz="5800" dirty="0">
              <a:solidFill>
                <a:srgbClr val="00A652"/>
              </a:solidFill>
              <a:latin typeface="Roboto Lt" pitchFamily="2" charset="0"/>
              <a:ea typeface="Roboto Lt" pitchFamily="2" charset="0"/>
            </a:endParaRPr>
          </a:p>
          <a:p>
            <a:pPr>
              <a:lnSpc>
                <a:spcPts val="5000"/>
              </a:lnSpc>
            </a:pPr>
            <a:r>
              <a:rPr lang="pt-BR" sz="6000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 </a:t>
            </a:r>
            <a:r>
              <a:rPr lang="pt-BR" sz="5800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DESENVOLVIMENTO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36E8297-7AB4-436F-8F88-9A2FFFA0E19E}"/>
              </a:ext>
            </a:extLst>
          </p:cNvPr>
          <p:cNvSpPr txBox="1"/>
          <p:nvPr/>
        </p:nvSpPr>
        <p:spPr>
          <a:xfrm>
            <a:off x="3382299" y="4790199"/>
            <a:ext cx="7408605" cy="1406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pt-BR" sz="58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FLEXIBILIDADE </a:t>
            </a:r>
            <a:r>
              <a:rPr lang="pt-BR" sz="2400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E</a:t>
            </a:r>
            <a:endParaRPr lang="pt-BR" sz="5800" dirty="0">
              <a:solidFill>
                <a:srgbClr val="00A652"/>
              </a:solidFill>
              <a:latin typeface="Roboto Lt" pitchFamily="2" charset="0"/>
              <a:ea typeface="Roboto Lt" pitchFamily="2" charset="0"/>
            </a:endParaRPr>
          </a:p>
          <a:p>
            <a:pPr>
              <a:lnSpc>
                <a:spcPts val="5000"/>
              </a:lnSpc>
            </a:pPr>
            <a:r>
              <a:rPr lang="pt-BR" sz="6000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 </a:t>
            </a:r>
            <a:r>
              <a:rPr lang="pt-BR" sz="5800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PRÓ-ATIVIDADE</a:t>
            </a:r>
          </a:p>
        </p:txBody>
      </p:sp>
    </p:spTree>
    <p:extLst>
      <p:ext uri="{BB962C8B-B14F-4D97-AF65-F5344CB8AC3E}">
        <p14:creationId xmlns:p14="http://schemas.microsoft.com/office/powerpoint/2010/main" val="415844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413</Words>
  <Application>Microsoft Office PowerPoint</Application>
  <PresentationFormat>Widescreen</PresentationFormat>
  <Paragraphs>138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Calibri</vt:lpstr>
      <vt:lpstr>Roboto Bk</vt:lpstr>
      <vt:lpstr>Roboto Bold</vt:lpstr>
      <vt:lpstr>Roboto Lt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Fernanda Oliveira</dc:creator>
  <cp:lastModifiedBy>Drausio Gonçalves</cp:lastModifiedBy>
  <cp:revision>46</cp:revision>
  <dcterms:created xsi:type="dcterms:W3CDTF">2020-03-01T21:40:10Z</dcterms:created>
  <dcterms:modified xsi:type="dcterms:W3CDTF">2020-03-09T13:10:25Z</dcterms:modified>
</cp:coreProperties>
</file>